
<file path=[Content_Types].xml><?xml version="1.0" encoding="utf-8"?>
<Types xmlns="http://schemas.openxmlformats.org/package/2006/content-types">
  <Default Extension="jfif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rrad, Roxanne     (ASD-W)" initials="NR(" lastIdx="1" clrIdx="0">
    <p:extLst>
      <p:ext uri="{19B8F6BF-5375-455C-9EA6-DF929625EA0E}">
        <p15:presenceInfo xmlns:p15="http://schemas.microsoft.com/office/powerpoint/2012/main" userId="S::roxanne.norrad@nbed.nb.ca::871502a2-f87d-4ed9-a813-3431916fa69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611D38-3B67-4C85-B862-C2594BBC03FF}" v="5" dt="2021-01-25T18:14:15.2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96357" autoAdjust="0"/>
  </p:normalViewPr>
  <p:slideViewPr>
    <p:cSldViewPr>
      <p:cViewPr varScale="1">
        <p:scale>
          <a:sx n="47" d="100"/>
          <a:sy n="47" d="100"/>
        </p:scale>
        <p:origin x="2268" y="36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3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4E19-AE60-4FEF-A778-0B3DA79823CF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E9CD-C46A-484A-AFB5-D614418AC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4E19-AE60-4FEF-A778-0B3DA79823CF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E9CD-C46A-484A-AFB5-D614418AC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4E19-AE60-4FEF-A778-0B3DA79823CF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E9CD-C46A-484A-AFB5-D614418AC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4E19-AE60-4FEF-A778-0B3DA79823CF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E9CD-C46A-484A-AFB5-D614418AC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4E19-AE60-4FEF-A778-0B3DA79823CF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E9CD-C46A-484A-AFB5-D614418AC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4E19-AE60-4FEF-A778-0B3DA79823CF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E9CD-C46A-484A-AFB5-D614418AC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4E19-AE60-4FEF-A778-0B3DA79823CF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E9CD-C46A-484A-AFB5-D614418AC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4E19-AE60-4FEF-A778-0B3DA79823CF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E9CD-C46A-484A-AFB5-D614418AC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4E19-AE60-4FEF-A778-0B3DA79823CF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E9CD-C46A-484A-AFB5-D614418AC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4E19-AE60-4FEF-A778-0B3DA79823CF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E9CD-C46A-484A-AFB5-D614418AC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64E19-AE60-4FEF-A778-0B3DA79823CF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E9CD-C46A-484A-AFB5-D614418AC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64E19-AE60-4FEF-A778-0B3DA79823CF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5E9CD-C46A-484A-AFB5-D614418ACE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fif"/><Relationship Id="rId3" Type="http://schemas.openxmlformats.org/officeDocument/2006/relationships/image" Target="../media/image2.jfif"/><Relationship Id="rId7" Type="http://schemas.openxmlformats.org/officeDocument/2006/relationships/image" Target="../media/image6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fif"/><Relationship Id="rId5" Type="http://schemas.openxmlformats.org/officeDocument/2006/relationships/image" Target="../media/image4.png"/><Relationship Id="rId4" Type="http://schemas.openxmlformats.org/officeDocument/2006/relationships/image" Target="../media/image3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Valentine's Day candy  5 text box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800" y="457200"/>
            <a:ext cx="434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FEBRUARY 2021 NEWSLETTER</a:t>
            </a:r>
          </a:p>
          <a:p>
            <a:pPr algn="ctr"/>
            <a:endParaRPr lang="en-US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6200" y="228600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>
              <a:latin typeface="Britannic Bol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33800" y="3025298"/>
            <a:ext cx="3581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+mj-lt"/>
              </a:rPr>
              <a:t>Pink Shirt Day Order Forms are </a:t>
            </a:r>
            <a:r>
              <a:rPr lang="en-US" sz="1400" b="1" dirty="0">
                <a:highlight>
                  <a:srgbClr val="FFFF00"/>
                </a:highlight>
                <a:latin typeface="+mj-lt"/>
              </a:rPr>
              <a:t>Due back</a:t>
            </a:r>
          </a:p>
          <a:p>
            <a:r>
              <a:rPr lang="en-US" sz="1400" b="1" dirty="0">
                <a:highlight>
                  <a:srgbClr val="FFFF00"/>
                </a:highlight>
                <a:latin typeface="+mj-lt"/>
              </a:rPr>
              <a:t>Wednesday, Feb. 3rd</a:t>
            </a:r>
            <a:r>
              <a:rPr lang="en-US" sz="1400" b="1" dirty="0">
                <a:latin typeface="+mj-lt"/>
              </a:rPr>
              <a:t>. There was a misprint on the Forms that came to us preprinted that said the 6</a:t>
            </a:r>
            <a:r>
              <a:rPr lang="en-US" sz="1400" b="1" baseline="30000" dirty="0">
                <a:latin typeface="+mj-lt"/>
              </a:rPr>
              <a:t>th</a:t>
            </a:r>
            <a:r>
              <a:rPr lang="en-US" sz="1400" b="1" dirty="0">
                <a:latin typeface="+mj-lt"/>
              </a:rPr>
              <a:t>. Pink Shirt Day is Feb. 24 in recognition of Anti-Bullying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4247" y="2095351"/>
            <a:ext cx="3048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>
              <a:latin typeface="Britannic Bold" pitchFamily="34" charset="0"/>
            </a:endParaRPr>
          </a:p>
          <a:p>
            <a:endParaRPr lang="en-US">
              <a:latin typeface="Britannic Bold" pitchFamily="34" charset="0"/>
            </a:endParaRPr>
          </a:p>
          <a:p>
            <a:endParaRPr lang="en-US">
              <a:latin typeface="Britannic Bold" pitchFamily="34" charset="0"/>
            </a:endParaRPr>
          </a:p>
          <a:p>
            <a:endParaRPr lang="en-US">
              <a:latin typeface="Britannic Bold" pitchFamily="34" charset="0"/>
            </a:endParaRPr>
          </a:p>
          <a:p>
            <a:endParaRPr lang="en-US">
              <a:latin typeface="Britannic Bold" pitchFamily="34" charset="0"/>
            </a:endParaRPr>
          </a:p>
          <a:p>
            <a:endParaRPr lang="en-US">
              <a:latin typeface="Britannic Bold" pitchFamily="34" charset="0"/>
            </a:endParaRPr>
          </a:p>
          <a:p>
            <a:endParaRPr lang="en-US">
              <a:latin typeface="Britannic Bold" pitchFamily="34" charset="0"/>
            </a:endParaRPr>
          </a:p>
          <a:p>
            <a:endParaRPr lang="en-US">
              <a:latin typeface="Britannic Bold" pitchFamily="34" charset="0"/>
            </a:endParaRPr>
          </a:p>
          <a:p>
            <a:endParaRPr lang="en-US">
              <a:latin typeface="Britannic Bold" pitchFamily="34" charset="0"/>
            </a:endParaRPr>
          </a:p>
          <a:p>
            <a:endParaRPr lang="en-US" dirty="0">
              <a:latin typeface="Britannic Bold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37062" y="4034738"/>
            <a:ext cx="3726279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>
              <a:latin typeface="Britannic Bold" pitchFamily="34" charset="0"/>
            </a:endParaRPr>
          </a:p>
          <a:p>
            <a:pPr algn="ctr"/>
            <a:endParaRPr lang="en-US" sz="1400" b="1" dirty="0">
              <a:highlight>
                <a:srgbClr val="FFFF00"/>
              </a:highlight>
              <a:latin typeface="Britannic Bold" pitchFamily="34" charset="0"/>
            </a:endParaRPr>
          </a:p>
          <a:p>
            <a:pPr algn="ctr"/>
            <a:endParaRPr lang="en-US" sz="1400" b="1" dirty="0">
              <a:highlight>
                <a:srgbClr val="FFFF00"/>
              </a:highlight>
              <a:latin typeface="Britannic Bold" pitchFamily="34" charset="0"/>
            </a:endParaRPr>
          </a:p>
          <a:p>
            <a:pPr algn="ctr"/>
            <a:endParaRPr lang="en-US" sz="1400" b="1" dirty="0">
              <a:highlight>
                <a:srgbClr val="FFFF00"/>
              </a:highlight>
              <a:latin typeface="Britannic Bold" pitchFamily="34" charset="0"/>
            </a:endParaRPr>
          </a:p>
          <a:p>
            <a:pPr algn="ctr"/>
            <a:endParaRPr lang="en-US" sz="1400" b="1" dirty="0">
              <a:highlight>
                <a:srgbClr val="FFFF00"/>
              </a:highlight>
              <a:latin typeface="Britannic Bold" pitchFamily="34" charset="0"/>
            </a:endParaRPr>
          </a:p>
          <a:p>
            <a:pPr algn="ctr"/>
            <a:r>
              <a:rPr lang="en-US" sz="1400" b="1" dirty="0">
                <a:highlight>
                  <a:srgbClr val="FFFF00"/>
                </a:highlight>
                <a:latin typeface="Britannic Bold" pitchFamily="34" charset="0"/>
              </a:rPr>
              <a:t>MASKS</a:t>
            </a:r>
          </a:p>
          <a:p>
            <a:r>
              <a:rPr lang="en-US" sz="1400" b="1" dirty="0"/>
              <a:t>Students need to have 2 clean masks and should also have extra </a:t>
            </a:r>
            <a:r>
              <a:rPr lang="en-US" sz="1400" b="1"/>
              <a:t>mittens for outside</a:t>
            </a:r>
            <a:endParaRPr lang="en-US" sz="1400" b="1" dirty="0">
              <a:highlight>
                <a:srgbClr val="FFFF00"/>
              </a:highlight>
            </a:endParaRPr>
          </a:p>
          <a:p>
            <a:pPr algn="ctr"/>
            <a:endParaRPr lang="en-US" sz="1400" b="1" dirty="0">
              <a:highlight>
                <a:srgbClr val="FFFF00"/>
              </a:highlight>
            </a:endParaRPr>
          </a:p>
          <a:p>
            <a:pPr algn="ctr"/>
            <a:r>
              <a:rPr lang="en-US" sz="1400" b="1" dirty="0">
                <a:highlight>
                  <a:srgbClr val="FFFF00"/>
                </a:highlight>
              </a:rPr>
              <a:t>MORNING DROP OFF</a:t>
            </a:r>
          </a:p>
          <a:p>
            <a:r>
              <a:rPr lang="en-US" sz="1400" b="1" dirty="0"/>
              <a:t>With the winter weather upon us and busses sometimes being a little later than normal, we would ask that if you are dropping off</a:t>
            </a:r>
          </a:p>
          <a:p>
            <a:r>
              <a:rPr lang="en-US" sz="1400" b="1" dirty="0"/>
              <a:t>Your child to arrive between 8:00-8:05</a:t>
            </a:r>
          </a:p>
          <a:p>
            <a:pPr algn="ctr"/>
            <a:r>
              <a:rPr lang="en-US" sz="1400" b="1" dirty="0"/>
              <a:t> </a:t>
            </a:r>
          </a:p>
          <a:p>
            <a:endParaRPr lang="en-US" sz="1400" b="1" dirty="0"/>
          </a:p>
          <a:p>
            <a:endParaRPr lang="en-US" sz="1400" b="1" i="1" dirty="0">
              <a:highlight>
                <a:srgbClr val="FFFF00"/>
              </a:highlight>
            </a:endParaRPr>
          </a:p>
          <a:p>
            <a:endParaRPr lang="en-US" sz="1400" b="1" dirty="0"/>
          </a:p>
          <a:p>
            <a:r>
              <a:rPr lang="en-US" sz="1400" b="1" dirty="0">
                <a:highlight>
                  <a:srgbClr val="FFFF00"/>
                </a:highlight>
              </a:rPr>
              <a:t>APRIL</a:t>
            </a:r>
          </a:p>
          <a:p>
            <a:endParaRPr lang="en-US" sz="1400" b="1" dirty="0"/>
          </a:p>
          <a:p>
            <a:r>
              <a:rPr lang="en-US" sz="1400" b="1" dirty="0"/>
              <a:t>April 2 &amp; 5: Easter Weekend</a:t>
            </a:r>
          </a:p>
          <a:p>
            <a:r>
              <a:rPr lang="en-US" sz="1400" b="1" dirty="0"/>
              <a:t>April 14: Parent Teacher/PL</a:t>
            </a:r>
          </a:p>
          <a:p>
            <a:r>
              <a:rPr lang="en-US" sz="1400" b="1" dirty="0"/>
              <a:t>April 22: Earth Day</a:t>
            </a:r>
          </a:p>
          <a:p>
            <a:endParaRPr lang="en-US" dirty="0">
              <a:latin typeface="Britannic Bold" pitchFamily="34" charset="0"/>
            </a:endParaRPr>
          </a:p>
          <a:p>
            <a:endParaRPr lang="en-US" dirty="0">
              <a:latin typeface="Britannic Bold" pitchFamily="34" charset="0"/>
            </a:endParaRPr>
          </a:p>
          <a:p>
            <a:endParaRPr lang="en-US" dirty="0">
              <a:latin typeface="Britannic Bold" pitchFamily="34" charset="0"/>
            </a:endParaRPr>
          </a:p>
          <a:p>
            <a:endParaRPr lang="en-US" dirty="0">
              <a:latin typeface="Britannic Bold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70104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>
              <a:latin typeface="Britannic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5347" y="7761914"/>
            <a:ext cx="3200400" cy="2164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>
                <a:highlight>
                  <a:srgbClr val="FFFF00"/>
                </a:highlight>
              </a:rPr>
              <a:t>FEBRUARY</a:t>
            </a:r>
          </a:p>
          <a:p>
            <a:pPr algn="ctr"/>
            <a:r>
              <a:rPr lang="en-US" sz="1400" b="1" dirty="0"/>
              <a:t>Feb. 8 – 12: Staff Appreciation Week</a:t>
            </a:r>
          </a:p>
          <a:p>
            <a:pPr algn="ctr"/>
            <a:endParaRPr lang="en-US" sz="1400" b="1" dirty="0"/>
          </a:p>
          <a:p>
            <a:pPr algn="ctr"/>
            <a:r>
              <a:rPr lang="en-US" sz="1400" b="1" i="1" dirty="0">
                <a:highlight>
                  <a:srgbClr val="FFFF00"/>
                </a:highlight>
              </a:rPr>
              <a:t>MARCH</a:t>
            </a:r>
          </a:p>
          <a:p>
            <a:r>
              <a:rPr lang="en-US" sz="1400" b="1" dirty="0"/>
              <a:t>      March 1 – 5: March Break</a:t>
            </a:r>
          </a:p>
          <a:p>
            <a:r>
              <a:rPr lang="en-US" sz="1400" b="1" dirty="0"/>
              <a:t>     March 19: PL Day (No School)</a:t>
            </a:r>
          </a:p>
          <a:p>
            <a:r>
              <a:rPr lang="en-US" sz="1400" b="1" dirty="0"/>
              <a:t>   March 31: Report Cards Go Home</a:t>
            </a:r>
          </a:p>
          <a:p>
            <a:endParaRPr lang="en-US" sz="1400" baseline="30000" dirty="0">
              <a:latin typeface="Britannic Bold" pitchFamily="34" charset="0"/>
            </a:endParaRPr>
          </a:p>
          <a:p>
            <a:endParaRPr lang="en-US" sz="1400" baseline="30000" dirty="0">
              <a:latin typeface="Britannic Bold" pitchFamily="34" charset="0"/>
            </a:endParaRPr>
          </a:p>
          <a:p>
            <a:endParaRPr lang="en-US" sz="1600" dirty="0">
              <a:latin typeface="Britannic Bold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00200" y="1447800"/>
            <a:ext cx="434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UPPER MIRAMICHI ELEMENTARY SCHOOL</a:t>
            </a:r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06EFBDC-F3B2-464F-A91B-AA01B1DB9E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92187">
            <a:off x="418854" y="2506437"/>
            <a:ext cx="1756762" cy="939185"/>
          </a:xfrm>
          <a:prstGeom prst="rect">
            <a:avLst/>
          </a:prstGeom>
        </p:spPr>
      </p:pic>
      <p:pic>
        <p:nvPicPr>
          <p:cNvPr id="7" name="Picture 6" descr="A group of colorful letters&#10;&#10;Description automatically generated with low confidence">
            <a:extLst>
              <a:ext uri="{FF2B5EF4-FFF2-40B4-BE49-F238E27FC236}">
                <a16:creationId xmlns:a16="http://schemas.microsoft.com/office/drawing/2014/main" id="{7C15BD04-B52B-4FAA-8BC1-2431010A96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52265">
            <a:off x="2248621" y="2440103"/>
            <a:ext cx="1220461" cy="1181889"/>
          </a:xfrm>
          <a:prstGeom prst="rect">
            <a:avLst/>
          </a:prstGeom>
        </p:spPr>
      </p:pic>
      <p:pic>
        <p:nvPicPr>
          <p:cNvPr id="19" name="Picture 18" descr="Logo&#10;&#10;Description automatically generated with medium confidence">
            <a:extLst>
              <a:ext uri="{FF2B5EF4-FFF2-40B4-BE49-F238E27FC236}">
                <a16:creationId xmlns:a16="http://schemas.microsoft.com/office/drawing/2014/main" id="{6FDF622A-5CA9-45A4-B551-6CF5EEEC06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123" y="6999528"/>
            <a:ext cx="2359754" cy="742771"/>
          </a:xfrm>
          <a:prstGeom prst="rect">
            <a:avLst/>
          </a:prstGeom>
        </p:spPr>
      </p:pic>
      <p:pic>
        <p:nvPicPr>
          <p:cNvPr id="21" name="Picture 20" descr="A red sign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7D3F2DE2-63EC-4C41-AB87-5635369220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279161"/>
            <a:ext cx="2071687" cy="775541"/>
          </a:xfrm>
          <a:prstGeom prst="rect">
            <a:avLst/>
          </a:prstGeom>
        </p:spPr>
      </p:pic>
      <p:pic>
        <p:nvPicPr>
          <p:cNvPr id="4" name="Picture 3" descr="Text, whiteboard&#10;&#10;Description automatically generated">
            <a:extLst>
              <a:ext uri="{FF2B5EF4-FFF2-40B4-BE49-F238E27FC236}">
                <a16:creationId xmlns:a16="http://schemas.microsoft.com/office/drawing/2014/main" id="{9E7895A1-1991-4B0E-BFD8-37D0D63675E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34037">
            <a:off x="4213640" y="4450545"/>
            <a:ext cx="1055977" cy="842447"/>
          </a:xfrm>
          <a:prstGeom prst="rect">
            <a:avLst/>
          </a:prstGeom>
        </p:spPr>
      </p:pic>
      <p:pic>
        <p:nvPicPr>
          <p:cNvPr id="10" name="Picture 9" descr="Calendar&#10;&#10;Description automatically generated">
            <a:extLst>
              <a:ext uri="{FF2B5EF4-FFF2-40B4-BE49-F238E27FC236}">
                <a16:creationId xmlns:a16="http://schemas.microsoft.com/office/drawing/2014/main" id="{6DFEA8BF-34E7-4012-B530-82E6CDEC1B5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7727">
            <a:off x="5647453" y="7554504"/>
            <a:ext cx="1234386" cy="82142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9B671D5-F0E8-40B7-BCA1-D542207AB1BB}"/>
              </a:ext>
            </a:extLst>
          </p:cNvPr>
          <p:cNvSpPr txBox="1"/>
          <p:nvPr/>
        </p:nvSpPr>
        <p:spPr>
          <a:xfrm>
            <a:off x="345348" y="3321469"/>
            <a:ext cx="314636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FEBRUARY 15</a:t>
            </a:r>
            <a:r>
              <a:rPr lang="en-US" b="1" baseline="30000" dirty="0">
                <a:solidFill>
                  <a:srgbClr val="FF0000"/>
                </a:solidFill>
              </a:rPr>
              <a:t>TH</a:t>
            </a:r>
          </a:p>
          <a:p>
            <a:endParaRPr lang="en-US" sz="1400" b="1" i="1" baseline="30000" dirty="0">
              <a:highlight>
                <a:srgbClr val="FFFF00"/>
              </a:highlight>
            </a:endParaRPr>
          </a:p>
          <a:p>
            <a:r>
              <a:rPr lang="en-US" sz="1600" b="1" i="1" baseline="30000" dirty="0">
                <a:highlight>
                  <a:srgbClr val="FFFF00"/>
                </a:highlight>
              </a:rPr>
              <a:t>POINTS OF INTEREST:</a:t>
            </a:r>
          </a:p>
          <a:p>
            <a:r>
              <a:rPr lang="en-US" sz="1600" b="1" baseline="30000" dirty="0"/>
              <a:t>UMES Staff plan to host Winter Carnival Events within the respective bubbles the week of </a:t>
            </a:r>
          </a:p>
          <a:p>
            <a:r>
              <a:rPr lang="en-US" sz="1600" b="1" baseline="30000" dirty="0"/>
              <a:t>Feb. 22nd – 26th</a:t>
            </a:r>
          </a:p>
          <a:p>
            <a:endParaRPr lang="en-US" sz="1600" b="1" baseline="30000" dirty="0"/>
          </a:p>
          <a:p>
            <a:r>
              <a:rPr lang="en-US" sz="1600" b="1" baseline="30000" dirty="0"/>
              <a:t>UMES Staff would like to Thank Parents for your support during this unique </a:t>
            </a:r>
            <a:r>
              <a:rPr lang="en-US" sz="1600" b="1" baseline="30000" dirty="0" err="1"/>
              <a:t>covid</a:t>
            </a:r>
            <a:r>
              <a:rPr lang="en-US" sz="1600" b="1" baseline="30000" dirty="0"/>
              <a:t> year</a:t>
            </a:r>
          </a:p>
          <a:p>
            <a:endParaRPr lang="en-US" sz="1600" b="1" baseline="30000" dirty="0"/>
          </a:p>
          <a:p>
            <a:r>
              <a:rPr lang="en-US" sz="1600" b="1" baseline="30000" dirty="0"/>
              <a:t>Gr. 1—Feb. 1st Mrs. Clowater will be returning from her maternity leave. Mrs. Cornell is going to another school and we wish her all the best</a:t>
            </a:r>
          </a:p>
          <a:p>
            <a:endParaRPr lang="en-US" sz="1600" b="1" baseline="30000" dirty="0"/>
          </a:p>
          <a:p>
            <a:r>
              <a:rPr lang="en-US" sz="1600" b="1" baseline="30000" dirty="0"/>
              <a:t>School Survey Results completed in early December for Students Gr. K-5 indicate:</a:t>
            </a:r>
          </a:p>
          <a:p>
            <a:pPr algn="ctr"/>
            <a:r>
              <a:rPr lang="en-US" sz="1600" b="1" baseline="30000" dirty="0"/>
              <a:t>95.5% feel safe at school</a:t>
            </a:r>
          </a:p>
          <a:p>
            <a:pPr algn="ctr"/>
            <a:r>
              <a:rPr lang="en-US" sz="1600" b="1" baseline="30000" dirty="0"/>
              <a:t>97.7% like coming to schoo</a:t>
            </a:r>
            <a:r>
              <a:rPr lang="en-US" sz="1600" b="1" baseline="30000" dirty="0">
                <a:solidFill>
                  <a:srgbClr val="FF0000"/>
                </a:solidFill>
              </a:rPr>
              <a:t>l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 Categories" ma:contentTypeID="0x010100F2A1E1E4D320C749A22EC3F91FD053D6000368902221D3394983E8C0FC961DAA26" ma:contentTypeVersion="9" ma:contentTypeDescription="" ma:contentTypeScope="" ma:versionID="0b4777ebfda5c061f2a74470aeb5d58b">
  <xsd:schema xmlns:xsd="http://www.w3.org/2001/XMLSchema" xmlns:xs="http://www.w3.org/2001/XMLSchema" xmlns:p="http://schemas.microsoft.com/office/2006/metadata/properties" xmlns:ns1="http://schemas.microsoft.com/sharepoint/v3" xmlns:ns2="1e050540-abf7-4cd0-9094-0488f67136b7" targetNamespace="http://schemas.microsoft.com/office/2006/metadata/properties" ma:root="true" ma:fieldsID="4cc6403f1885bf9118ffb46d1ebf166c" ns1:_="" ns2:_="">
    <xsd:import namespace="http://schemas.microsoft.com/sharepoint/v3"/>
    <xsd:import namespace="1e050540-abf7-4cd0-9094-0488f67136b7"/>
    <xsd:element name="properties">
      <xsd:complexType>
        <xsd:sequence>
          <xsd:element name="documentManagement">
            <xsd:complexType>
              <xsd:all>
                <xsd:element ref="ns2:DocumentCategories"/>
                <xsd:element ref="ns2:DocumentForm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" ma:hidden="true" ma:internalName="PublishingStartDate" ma:readOnly="false">
      <xsd:simpleType>
        <xsd:restriction base="dms:Unknown"/>
      </xsd:simpleType>
    </xsd:element>
    <xsd:element name="PublishingExpirationDate" ma:index="11" nillable="true" ma:displayName="Scheduling End Date" ma:description="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050540-abf7-4cd0-9094-0488f67136b7" elementFormDefault="qualified">
    <xsd:import namespace="http://schemas.microsoft.com/office/2006/documentManagement/types"/>
    <xsd:import namespace="http://schemas.microsoft.com/office/infopath/2007/PartnerControls"/>
    <xsd:element name="DocumentCategories" ma:index="8" ma:displayName="Document Categories" ma:format="Dropdown" ma:internalName="DocumentCategories" ma:readOnly="false">
      <xsd:simpleType>
        <xsd:restriction base="dms:Choice">
          <xsd:enumeration value="ABC Tips"/>
          <xsd:enumeration value="Agenda"/>
          <xsd:enumeration value="Alumni"/>
          <xsd:enumeration value="Announcements"/>
          <xsd:enumeration value="Annual Report"/>
          <xsd:enumeration value="Archived"/>
          <xsd:enumeration value="Assemblies"/>
          <xsd:enumeration value="Awards"/>
          <xsd:enumeration value="Bullying Information"/>
          <xsd:enumeration value="Cafeteria"/>
          <xsd:enumeration value="Calendar"/>
          <xsd:enumeration value="Class Supply Lists"/>
          <xsd:enumeration value="Clubs"/>
          <xsd:enumeration value="Community"/>
          <xsd:enumeration value="Covid Information"/>
          <xsd:enumeration value="Data &amp; Reports"/>
          <xsd:enumeration value="District"/>
          <xsd:enumeration value="Drama"/>
          <xsd:enumeration value="English"/>
          <xsd:enumeration value="Exams"/>
          <xsd:enumeration value="Fine Arts"/>
          <xsd:enumeration value="French"/>
          <xsd:enumeration value="Graduation"/>
          <xsd:enumeration value="Guidance-Course Selection"/>
          <xsd:enumeration value="Guidance-Information"/>
          <xsd:enumeration value="Guidance-Scholarships"/>
          <xsd:enumeration value="Handbook"/>
          <xsd:enumeration value="Health"/>
          <xsd:enumeration value="Home and School"/>
          <xsd:enumeration value="Homework"/>
          <xsd:enumeration value="Hot Lunch"/>
          <xsd:enumeration value="Humanities"/>
          <xsd:enumeration value="Literacy"/>
          <xsd:enumeration value="Math"/>
          <xsd:enumeration value="Memo"/>
          <xsd:enumeration value="Misc"/>
          <xsd:enumeration value="Newcomers"/>
          <xsd:enumeration value="Newsletter"/>
          <xsd:enumeration value="Parent Information"/>
          <xsd:enumeration value="Portal"/>
          <xsd:enumeration value="Potato Harvest"/>
          <xsd:enumeration value="Policy"/>
          <xsd:enumeration value="Post-Secondary"/>
          <xsd:enumeration value="PSSC"/>
          <xsd:enumeration value="Registration"/>
          <xsd:enumeration value="Resource"/>
          <xsd:enumeration value="Schedule"/>
          <xsd:enumeration value="School Connects Messages"/>
          <xsd:enumeration value="School Improvement Plan"/>
          <xsd:enumeration value="School Information"/>
          <xsd:enumeration value="School Merchandise"/>
          <xsd:enumeration value="School Messenger Message"/>
          <xsd:enumeration value="Science"/>
          <xsd:enumeration value="Sexual Health Services"/>
          <xsd:enumeration value="Special Project"/>
          <xsd:enumeration value="Sports"/>
          <xsd:enumeration value="Student-Information"/>
          <xsd:enumeration value="Summer School"/>
          <xsd:enumeration value="Yearbook"/>
          <xsd:enumeration value="Vocational"/>
          <xsd:enumeration value="Voicemail"/>
          <xsd:enumeration value="Volunteer"/>
          <xsd:enumeration value="Weather"/>
        </xsd:restriction>
      </xsd:simpleType>
    </xsd:element>
    <xsd:element name="DocumentForm" ma:index="9" nillable="true" ma:displayName="Document Form" ma:default="No" ma:description="Is this a form?" ma:format="Dropdown" ma:internalName="DocumentForm" ma:readOnly="false">
      <xsd:simpleType>
        <xsd:restriction base="dms:Choice">
          <xsd:enumeration value="No"/>
          <xsd:enumeration value="Y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Categories xmlns="1e050540-abf7-4cd0-9094-0488f67136b7">Announcements</DocumentCategories>
    <PublishingExpirationDate xmlns="http://schemas.microsoft.com/sharepoint/v3" xsi:nil="true"/>
    <DocumentForm xmlns="1e050540-abf7-4cd0-9094-0488f67136b7">No</DocumentForm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F2CDA3D-907B-4BBA-999B-3D23FF2AC7B5}"/>
</file>

<file path=customXml/itemProps2.xml><?xml version="1.0" encoding="utf-8"?>
<ds:datastoreItem xmlns:ds="http://schemas.openxmlformats.org/officeDocument/2006/customXml" ds:itemID="{73595A6B-B6A1-44A1-BCCC-F949053636CF}"/>
</file>

<file path=customXml/itemProps3.xml><?xml version="1.0" encoding="utf-8"?>
<ds:datastoreItem xmlns:ds="http://schemas.openxmlformats.org/officeDocument/2006/customXml" ds:itemID="{A59D593B-3CAA-4A1A-93C7-734D9191DFAB}"/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257</Words>
  <Application>Microsoft Office PowerPoint</Application>
  <PresentationFormat>Custom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Britannic Bold</vt:lpstr>
      <vt:lpstr>Calibri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Krista</dc:creator>
  <cp:lastModifiedBy>Norrad, Roxanne     (ASD-W)</cp:lastModifiedBy>
  <cp:revision>9</cp:revision>
  <cp:lastPrinted>2021-01-29T13:11:10Z</cp:lastPrinted>
  <dcterms:created xsi:type="dcterms:W3CDTF">2015-01-02T00:16:44Z</dcterms:created>
  <dcterms:modified xsi:type="dcterms:W3CDTF">2021-01-31T02:26:39Z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0x010100F2A1E1E4D320C749A22EC3F91FD053D6000368902221D3394983E8C0FC961DAA26</vt:lpwstr>
  </property>
</Properties>
</file>